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59"/>
  </p:notesMasterIdLst>
  <p:sldIdLst>
    <p:sldId id="470" r:id="rId2"/>
    <p:sldId id="483" r:id="rId3"/>
    <p:sldId id="466" r:id="rId4"/>
    <p:sldId id="473" r:id="rId5"/>
    <p:sldId id="471" r:id="rId6"/>
    <p:sldId id="514" r:id="rId7"/>
    <p:sldId id="494" r:id="rId8"/>
    <p:sldId id="472" r:id="rId9"/>
    <p:sldId id="474" r:id="rId10"/>
    <p:sldId id="475" r:id="rId11"/>
    <p:sldId id="478" r:id="rId12"/>
    <p:sldId id="479" r:id="rId13"/>
    <p:sldId id="480" r:id="rId14"/>
    <p:sldId id="477" r:id="rId15"/>
    <p:sldId id="481" r:id="rId16"/>
    <p:sldId id="495" r:id="rId17"/>
    <p:sldId id="512" r:id="rId18"/>
    <p:sldId id="488" r:id="rId19"/>
    <p:sldId id="486" r:id="rId20"/>
    <p:sldId id="487" r:id="rId21"/>
    <p:sldId id="489" r:id="rId22"/>
    <p:sldId id="482" r:id="rId23"/>
    <p:sldId id="410" r:id="rId24"/>
    <p:sldId id="394" r:id="rId25"/>
    <p:sldId id="405" r:id="rId26"/>
    <p:sldId id="275" r:id="rId27"/>
    <p:sldId id="414" r:id="rId28"/>
    <p:sldId id="420" r:id="rId29"/>
    <p:sldId id="465" r:id="rId30"/>
    <p:sldId id="493" r:id="rId31"/>
    <p:sldId id="490" r:id="rId32"/>
    <p:sldId id="492" r:id="rId33"/>
    <p:sldId id="423" r:id="rId34"/>
    <p:sldId id="422" r:id="rId35"/>
    <p:sldId id="445" r:id="rId36"/>
    <p:sldId id="362" r:id="rId37"/>
    <p:sldId id="497" r:id="rId38"/>
    <p:sldId id="511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5" r:id="rId52"/>
    <p:sldId id="485" r:id="rId53"/>
    <p:sldId id="484" r:id="rId54"/>
    <p:sldId id="517" r:id="rId55"/>
    <p:sldId id="518" r:id="rId56"/>
    <p:sldId id="519" r:id="rId57"/>
    <p:sldId id="51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nazzi, Vivien (NIH/OD) [E]" initials="BV([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9" autoAdjust="0"/>
    <p:restoredTop sz="85912" autoAdjust="0"/>
  </p:normalViewPr>
  <p:slideViewPr>
    <p:cSldViewPr snapToGrid="0" snapToObjects="1">
      <p:cViewPr varScale="1">
        <p:scale>
          <a:sx n="103" d="100"/>
          <a:sy n="103" d="100"/>
        </p:scale>
        <p:origin x="9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65" Type="http://schemas.microsoft.com/office/2015/10/relationships/revisionInfo" Target="revisionInfo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2ADF9-1C19-BA4E-93BB-64F62313867A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F7B025-C707-9A40-913F-294F4140F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52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s://www.nature.com/articles/sdata201618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https://en.wikipedia.org/wiki/Zettabyte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51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http://www.nature.com/nbt/journal/v35/n4/full/nbt.3772.html?WT.feed_name=subjects_biological-sciences&amp;foxtrotcallback=true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3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Nellore 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-Torres L, Jaffe AE, Morton J, Pritt 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Alquicira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-Hernández J, Leek JT, Langmead B. (2015)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Rail-RNA: Scalable analysis of RNA-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splicing and coverage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dirty="0"/>
              <a:t>http://www.rna-seqblog.com/rail-rna-a-cloud-enabled-spliced-aligner-that-analyzes-many-samples-at-once/</a:t>
            </a:r>
          </a:p>
          <a:p>
            <a:endParaRPr lang="en-US" dirty="0"/>
          </a:p>
          <a:p>
            <a:r>
              <a:rPr lang="en-US" dirty="0"/>
              <a:t>http://www.biorxiv.org/content/early/2015/05/07/019067</a:t>
            </a:r>
          </a:p>
          <a:p>
            <a:endParaRPr lang="en-US" dirty="0"/>
          </a:p>
          <a:p>
            <a:r>
              <a:rPr lang="en-US" dirty="0"/>
              <a:t>http://rail.bio/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7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https://gdc.cancer.gov/about-data/data-harmonization-and-generation/genomic-data-harmonization-0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26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latin typeface="+mj-lt"/>
              </a:rPr>
              <a:t>Detailed</a:t>
            </a:r>
            <a:r>
              <a:rPr lang="en-US" sz="2400" b="1" baseline="0" dirty="0">
                <a:latin typeface="+mj-lt"/>
              </a:rPr>
              <a:t> description of the Commons Framework can be found at :  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https://datascience.nih.gov/commons</a:t>
            </a:r>
          </a:p>
          <a:p>
            <a:endParaRPr lang="en-US" sz="2400" b="1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r>
              <a:rPr lang="en-US" sz="2400" b="1" dirty="0">
                <a:latin typeface="+mj-lt"/>
              </a:rPr>
              <a:t>https://datascience.nih.gov/TheCommons</a:t>
            </a:r>
          </a:p>
          <a:p>
            <a:endParaRPr lang="en-US" sz="2400" b="1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75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https://commonfund.nih.gov/bd2k/commons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C9F13-F9B1-4A4B-B8FD-FDAACEE95B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1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Detailed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description of the Commons Framework can be found at : 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https://datascience.nih.gov/TheCommons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3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https://commonfund.nih.gov/bd2k/commons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3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https://commonfund.nih.gov/bd2k/commons</a:t>
            </a:r>
          </a:p>
          <a:p>
            <a:endParaRPr lang="en-US" dirty="0"/>
          </a:p>
          <a:p>
            <a:r>
              <a:rPr lang="en-US" dirty="0"/>
              <a:t>https://www.gtexportal.org/home/</a:t>
            </a:r>
          </a:p>
          <a:p>
            <a:endParaRPr lang="en-US" dirty="0"/>
          </a:p>
          <a:p>
            <a:r>
              <a:rPr lang="en-US" dirty="0"/>
              <a:t>https://www.nhlbi.nih.gov/research/resources/nhlbi-precision-medicine-initiative/topmed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70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https://commonfund.nih.gov/bd2k/commons</a:t>
            </a:r>
          </a:p>
          <a:p>
            <a:endParaRPr lang="en-US" dirty="0"/>
          </a:p>
          <a:p>
            <a:r>
              <a:rPr lang="en-US" dirty="0"/>
              <a:t>https://www.gtexportal.org/home/</a:t>
            </a:r>
          </a:p>
          <a:p>
            <a:endParaRPr lang="en-US" dirty="0"/>
          </a:p>
          <a:p>
            <a:r>
              <a:rPr lang="en-US" dirty="0"/>
              <a:t>https://www.nhlbi.nih.gov/research/resources/nhlbi-precision-medicine-initiative/topmed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36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http://www.strand-ngs.com/files/Strand_NGS_Guide_Storage_Computation_Requirements.pdf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6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https://commonfund.nih.gov/bd2k/commons</a:t>
            </a:r>
          </a:p>
          <a:p>
            <a:endParaRPr lang="en-US" dirty="0"/>
          </a:p>
          <a:p>
            <a:r>
              <a:rPr lang="en-US" dirty="0"/>
              <a:t>https://www.gtexportal.org/home/</a:t>
            </a:r>
          </a:p>
          <a:p>
            <a:endParaRPr lang="en-US" dirty="0"/>
          </a:p>
          <a:p>
            <a:r>
              <a:rPr lang="en-US" dirty="0"/>
              <a:t>https://www.nhlbi.nih.gov/research/resources/nhlbi-precision-medicine-initiative/topmed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3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Detailed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description of the Commons Framework can be found at : 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https://datascience.nih.gov/TheCommons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6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https://commonfund.nih.gov/bd2k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16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https://www.slideshare.net/SteveTsang3/the-cancer-genomics-cloud-cgc-pilots-nih-ic-show-and-tell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D829D-6F50-6945-B415-7FF26FA4187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99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Detailed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description of the Commons Framework can be found at : 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https://datascience.nih.gov/TheCommons</a:t>
            </a:r>
          </a:p>
          <a:p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5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57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02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https://cbiit.cancer.gov/ncip/nci-cancer-genomics-cloud-pilots/history-of-cancer-cloud-pilots-project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https://cbiit.cancer.gov/ncip/nci-cancer-genomics-cloud-pilots/history-of-cancer-cloud-pilots-project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14B97-D45F-45EF-9FB9-3D54C1A2E4E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9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https://en.wikipedia.org/wiki/Yottabyte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18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55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https://cbiit.cancer.gov/ncip/nci-cancer-genomics-cloud-pilots/history-of-cancer-cloud-pilots-project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AF6C7-AAF9-427F-A5DC-66291C130E4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04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https://cbiit.cancer.gov/ncip/nci-cancer-genomics-cloud-pilots/history-of-cancer-cloud-pilots-project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1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https://www.slideshare.net/PeterREgli/overview-of-cloud-computing-26076530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75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https://www.slideshare.net/PeterREgli/overview-of-cloud-computing-26076530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https://www.researchgate.net/publication/260192916_A_Seminar_Report_on_SECURITY_IN_CLOUD_COMPUTING_Prepared_by/figures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17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https://www.dtls.nl/fair-data/fair-data/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FAIR Data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paper ‘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FAIR Guiding Principles for scientific data management and stewardship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 is the first formal publication of the FAIR principles. In short, the FAIR Data Principles propose that all scholarly output should be: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Findable: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easy to find for both humans and computers, with metadata that facilitate searching for specific datasets,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stored for long term so that they can easily be accessed and/or downloaded with well-defined license and access conditions (open access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possible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whether at the level of metadata, or at the level of the actual data,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Interoperable: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ready to be combined with other datasets by humans or computers,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Reusable: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ready to be used for future research and to be further processed using computational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78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Developing a framework for digital objects in the Big Data to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(BD2K) commons: Report from the Commons Framework Pilots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Workshop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http://www.sciencedirect.com/science/article/pii/S1532046417301016?via%3Dihub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37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https://www.elixir-europe.org/platforms/data/core-data-resources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624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https://www.elixir-europe.org/platforms/data/core-data-resources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4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https://gdc.cancer.gov/about-data/data-harmonization-and-generation/genomic-data-harmonization-0</a:t>
            </a:r>
          </a:p>
          <a:p>
            <a:endParaRPr lang="en-US" dirty="0"/>
          </a:p>
          <a:p>
            <a:r>
              <a:rPr lang="en-US" dirty="0"/>
              <a:t>https://topsy.one/hashtag.php?q=%23NCIGDC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9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https://www.elixir-europe.org/platforms/data/core-data-resources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39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https://www.ncbi.nlm.nih.gov/pmc/articles/PMC5516217/pdf/f1000research-6-12660.pdf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9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http://www.bloodjournal.org/content/bloodjournal/130/4/453.full.pdf</a:t>
            </a:r>
          </a:p>
          <a:p>
            <a:endParaRPr lang="en-US" dirty="0"/>
          </a:p>
          <a:p>
            <a:r>
              <a:rPr lang="en-US" dirty="0"/>
              <a:t>https://www.slideshare.net/WarrenKibbe/nci-cancer-genomic-data-commons-for-ncab-september-2016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8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http://genomicsandhealth.org/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66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xmlns="" id="{2D9664D9-9431-46D6-A0E7-1D2D894C7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xmlns="" id="{22276F0F-2899-4105-999B-C2E82DB6CCE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 dirty="0">
                <a:latin typeface="Arial" panose="020B0604020202020204" pitchFamily="34" charset="0"/>
                <a:cs typeface="msgothic" charset="0"/>
              </a:rPr>
              <a:t>A federated data ecosystem. To share genomic data globally, this approach furthers medical research without requiring compatible data sets or compromising patient identity.</a:t>
            </a:r>
          </a:p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en-US" dirty="0">
              <a:latin typeface="Arial" panose="020B0604020202020204" pitchFamily="34" charset="0"/>
              <a:cs typeface="msgothic" charset="0"/>
            </a:endParaRPr>
          </a:p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 dirty="0">
                <a:latin typeface="Arial" panose="020B0604020202020204" pitchFamily="34" charset="0"/>
                <a:cs typeface="msgothic" charset="0"/>
              </a:rPr>
              <a:t>http://science.sciencemag.org/content/352/6291/1278.full</a:t>
            </a:r>
          </a:p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anose="05000000000000000000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altLang="en-US" dirty="0">
              <a:latin typeface="Arial" panose="020B0604020202020204" pitchFamily="34" charset="0"/>
              <a:cs typeface="ms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98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http://www.nature.com/nbt/journal/v35/n4/full/nbt.3772.html?WT.feed_name=subjects_biological-sciences&amp;foxtrotcallback=true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8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http://www.nature.com/nbt/journal/v35/n4/full/nbt.3772.html?WT.feed_name=subjects_biological-sciences&amp;foxtrotcallback=true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7B025-C707-9A40-913F-294F4140F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175" y="2252142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241662" y="2252142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45998" y="3698354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241662" y="3698354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595813" y="2252664"/>
            <a:ext cx="4279106" cy="289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90187" y="434910"/>
            <a:ext cx="4700354" cy="819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90187" y="195263"/>
            <a:ext cx="4700354" cy="479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>
                <a:solidFill>
                  <a:schemeClr val="accent1">
                    <a:lumMod val="75000"/>
                  </a:schemeClr>
                </a:solidFill>
                <a:latin typeface="Futura Md BT" panose="020B0602020204020303" pitchFamily="34" charset="0"/>
              </a:defRPr>
            </a:lvl1pPr>
            <a:lvl2pPr>
              <a:defRPr>
                <a:latin typeface="Futura Md BT" panose="020B0602020204020303" pitchFamily="34" charset="0"/>
              </a:defRPr>
            </a:lvl2pPr>
            <a:lvl3pPr>
              <a:defRPr>
                <a:latin typeface="Futura Md BT" panose="020B0602020204020303" pitchFamily="34" charset="0"/>
              </a:defRPr>
            </a:lvl3pPr>
            <a:lvl4pPr>
              <a:defRPr>
                <a:latin typeface="Futura Md BT" panose="020B0602020204020303" pitchFamily="34" charset="0"/>
              </a:defRPr>
            </a:lvl4pPr>
            <a:lvl5pPr>
              <a:defRPr>
                <a:latin typeface="Futura Md BT" panose="020B0602020204020303" pitchFamily="34" charset="0"/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326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build="allAtOnce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175" y="2252142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241662" y="2252142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45998" y="3698354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241662" y="3698354"/>
            <a:ext cx="1995488" cy="14462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595813" y="2252664"/>
            <a:ext cx="4279106" cy="2892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90187" y="434910"/>
            <a:ext cx="4700354" cy="8190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90187" y="195263"/>
            <a:ext cx="4700354" cy="479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chemeClr val="accent1">
                    <a:lumMod val="75000"/>
                  </a:schemeClr>
                </a:solidFill>
                <a:latin typeface="Futura Md BT" panose="020B0602020204020303" pitchFamily="34" charset="0"/>
              </a:defRPr>
            </a:lvl1pPr>
            <a:lvl2pPr>
              <a:defRPr>
                <a:latin typeface="Futura Md BT" panose="020B0602020204020303" pitchFamily="34" charset="0"/>
              </a:defRPr>
            </a:lvl2pPr>
            <a:lvl3pPr>
              <a:defRPr>
                <a:latin typeface="Futura Md BT" panose="020B0602020204020303" pitchFamily="34" charset="0"/>
              </a:defRPr>
            </a:lvl3pPr>
            <a:lvl4pPr>
              <a:defRPr>
                <a:latin typeface="Futura Md BT" panose="020B0602020204020303" pitchFamily="34" charset="0"/>
              </a:defRPr>
            </a:lvl4pPr>
            <a:lvl5pPr>
              <a:defRPr>
                <a:latin typeface="Futura Md BT" panose="020B0602020204020303" pitchFamily="34" charset="0"/>
              </a:defRPr>
            </a:lvl5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688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build="allAtOnce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F4AA07-4A15-CA40-B3C2-5829ACAACD2A}" type="datetimeFigureOut">
              <a:rPr lang="en-US" smtClean="0"/>
              <a:t>9/5/17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174461-AB61-EB42-A306-7215E97AE95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cscgenomics.soe.ucsc.edu/federated-ecosystem-for-sharing-genomic-data/" TargetMode="External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1.jpg"/><Relationship Id="rId7" Type="http://schemas.openxmlformats.org/officeDocument/2006/relationships/image" Target="../media/image33.tiff"/><Relationship Id="rId8" Type="http://schemas.openxmlformats.org/officeDocument/2006/relationships/image" Target="../media/image34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firecloud.org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gc.systemsbiology.net/" TargetMode="Externa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.sbgenomics.com/lab/public/pipelines/" TargetMode="External"/><Relationship Id="rId4" Type="http://schemas.openxmlformats.org/officeDocument/2006/relationships/hyperlink" Target="http://www.cancergenomicscloud.org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08E496-2EC4-4263-B76E-402EAD61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big data?</a:t>
            </a:r>
            <a:br>
              <a:rPr lang="en-US" dirty="0" smtClean="0"/>
            </a:br>
            <a:r>
              <a:rPr lang="en-US" dirty="0" err="1" smtClean="0"/>
              <a:t>RNAseq</a:t>
            </a:r>
            <a:r>
              <a:rPr lang="en-US" dirty="0" smtClean="0"/>
              <a:t> in the context of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6BE029-4859-43E2-9C57-68B97ACA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Traditional approaches don’t cover analysis requirements anymore in the big data era.</a:t>
            </a:r>
          </a:p>
          <a:p>
            <a:r>
              <a:rPr lang="en-US" smtClean="0"/>
              <a:t>The (in)ability to do something with the data creates a 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30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4B217-3A35-4BE7-B241-7078702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needed for integration?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33BCED-D2EF-4F1F-BF99-3A778B1D5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Common standards are needed to connect the variety of different datasets</a:t>
            </a:r>
          </a:p>
          <a:p>
            <a:r>
              <a:rPr lang="en-US" smtClean="0"/>
              <a:t>Metadata need to be automated, and made machine readable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9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93CAF-CD0C-41FC-B187-EEDB244C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483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Making things comparable and easily convertible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https://milebehind.wordpress.com/tag/u-s-customary-units/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51B749-CB2D-4062-90F4-E8925B82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496"/>
            <a:ext cx="9144000" cy="536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793501-6D6D-483D-AC1D-2F046E4E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1972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Technology updates: what is the current state of the art?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45D1A1-71E4-40A6-8466-CA99FB329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78" y="5372697"/>
            <a:ext cx="5496339" cy="1193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73079F-ECE8-4A1B-B9E2-D5ECEBED5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" y="4001730"/>
            <a:ext cx="2728292" cy="2741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13C125B-3E91-4941-95DB-4F6F98BAF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7410"/>
            <a:ext cx="9144000" cy="24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1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3AB874-0C39-457E-BF31-5B853A42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2" y="196204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need for a common reference is required for reproducibility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7C49E0-6985-4498-AB89-1B1F9873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6" y="1115773"/>
            <a:ext cx="7593495" cy="55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2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410B13-CE56-4D1B-8475-59415831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is genomic data harmonized?</a:t>
            </a:r>
            <a:br>
              <a:rPr lang="en-US" dirty="0" smtClean="0"/>
            </a:br>
            <a:r>
              <a:rPr lang="en-US" dirty="0" smtClean="0"/>
              <a:t>Pipeline standardization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C3842C-F699-42B5-B809-0397EE49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" y="2040834"/>
            <a:ext cx="9145139" cy="45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6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17BA4A-E6A0-4165-B47F-0DA1F0A4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95" y="1373530"/>
            <a:ext cx="8558801" cy="1837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083E9B-A68B-4C41-9752-C72B739E6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3" y="3070281"/>
            <a:ext cx="8517653" cy="1851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978096-23BA-49C0-ABB8-AEDE1CC19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459" y="4803608"/>
            <a:ext cx="5509271" cy="181508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DF10553-2126-4434-81DC-7DB6F53B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6390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When is genomic data harmonized?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Pipeline standardization in CWL: GA4GH</a:t>
            </a:r>
          </a:p>
        </p:txBody>
      </p:sp>
    </p:spTree>
    <p:extLst>
      <p:ext uri="{BB962C8B-B14F-4D97-AF65-F5344CB8AC3E}">
        <p14:creationId xmlns:p14="http://schemas.microsoft.com/office/powerpoint/2010/main" val="413361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FE89F5-A66A-45AE-9CBF-64BD1010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6" y="196490"/>
            <a:ext cx="5128590" cy="263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C3B963A-E9D1-4936-AE76-9458FDF1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19" y="2960579"/>
            <a:ext cx="6687483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xmlns="" id="{1AD78915-49DE-422B-97BD-7D40878D5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41" y="381961"/>
            <a:ext cx="849312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51" b="1" dirty="0">
                <a:latin typeface="Arial" panose="020B0604020202020204" pitchFamily="34" charset="0"/>
              </a:rPr>
              <a:t>A federated data ecosystem</a:t>
            </a:r>
          </a:p>
          <a:p>
            <a:pPr algn="ctr"/>
            <a:r>
              <a:rPr lang="en-GB" altLang="en-US" sz="1451" b="1" dirty="0">
                <a:latin typeface="Arial" panose="020B0604020202020204" pitchFamily="34" charset="0"/>
                <a:hlinkClick r:id="rId3"/>
              </a:rPr>
              <a:t>https://ucscgenomics.soe.ucsc.edu/federated-ecosystem-for-sharing-genomic-data/</a:t>
            </a:r>
            <a:endParaRPr lang="en-GB" altLang="en-US" sz="1451" b="1" dirty="0">
              <a:latin typeface="Arial" panose="020B0604020202020204" pitchFamily="34" charset="0"/>
            </a:endParaRPr>
          </a:p>
          <a:p>
            <a:pPr algn="ctr"/>
            <a:endParaRPr lang="en-GB" altLang="en-US" sz="1451" b="1" dirty="0">
              <a:latin typeface="Arial" panose="020B0604020202020204" pitchFamily="34" charset="0"/>
            </a:endParaRP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xmlns="" id="{408513C8-9258-4576-AFC3-E531775C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01" y="979561"/>
            <a:ext cx="4597920" cy="489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xmlns="" id="{262D6D75-0E29-4814-8A6D-D1F09B061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201" y="5972041"/>
            <a:ext cx="3918240" cy="3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r>
              <a:rPr lang="en-GB" altLang="en-US" sz="1089" b="1">
                <a:latin typeface="Arial" panose="020B0604020202020204" pitchFamily="34" charset="0"/>
              </a:rPr>
              <a:t>The Global Alliance for Genomics and Health Science 2016;352:1278-1280</a:t>
            </a:r>
          </a:p>
        </p:txBody>
      </p:sp>
    </p:spTree>
    <p:extLst>
      <p:ext uri="{BB962C8B-B14F-4D97-AF65-F5344CB8AC3E}">
        <p14:creationId xmlns:p14="http://schemas.microsoft.com/office/powerpoint/2010/main" val="1294713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17925F-2B42-42CF-A334-235AECC7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382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Toil enables reproducible, open source, big biomedical data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FF0F9D-CFDE-4151-B103-632A2545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55" y="1274773"/>
            <a:ext cx="7938432" cy="51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3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17925F-2B42-42CF-A334-235AECC7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382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Toil enables reproducible, open source, big biomedical data analyses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647A15-4925-4339-B0FB-65D9728A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8402"/>
            <a:ext cx="9144000" cy="55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7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EFE2E-F8D2-4A1E-A178-ABF46406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ability to do something with the data creates a gap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2CA5A6-08F4-4AE6-97E0-0732E28D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918"/>
            <a:ext cx="9144000" cy="52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3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17925F-2B42-42CF-A334-235AECC7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382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Toil enables reproducible, open source, big biomedical data analyses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92E48F-89DB-4ED8-A367-0A6B3224E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787"/>
            <a:ext cx="9144000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5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6CE80-545D-4FD7-9731-E6ADA84A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2" y="408238"/>
            <a:ext cx="8913813" cy="914400"/>
          </a:xfrm>
          <a:noFill/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Rail-RNA to align 666 RNA-</a:t>
            </a:r>
            <a:r>
              <a:rPr lang="en-US" sz="2400" dirty="0" err="1">
                <a:solidFill>
                  <a:schemeClr val="tx1"/>
                </a:solidFill>
              </a:rPr>
              <a:t>seq</a:t>
            </a:r>
            <a:r>
              <a:rPr lang="en-US" sz="2400" dirty="0">
                <a:solidFill>
                  <a:schemeClr val="tx1"/>
                </a:solidFill>
              </a:rPr>
              <a:t> samples from the GEUVADIS project on Amazon Web Services in 12 hours for US$0.69 per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ABD053-D99D-4913-A30D-7188F71A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1" y="1828799"/>
            <a:ext cx="6085606" cy="46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9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2BC4E9-0D91-4CB9-96A8-0F3B7E29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7751"/>
            <a:ext cx="8913813" cy="1619344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One example Genomic Data Harmonization by a genomic data commons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9A4ABBA-D57B-4C9C-975E-8822AA6BE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2204209"/>
            <a:ext cx="6648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1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9 at 6.4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2" y="1662096"/>
            <a:ext cx="4113902" cy="989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6-05-29 at 6.48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06" y="3041611"/>
            <a:ext cx="4557739" cy="95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87" y="434910"/>
            <a:ext cx="8661582" cy="92255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Data Commons’ are in existence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25" y="4430222"/>
            <a:ext cx="2544187" cy="630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12" y="4430222"/>
            <a:ext cx="3360132" cy="63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B78D5A-9E87-410C-8160-D5EC0CB85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95" y="5246152"/>
            <a:ext cx="4469673" cy="12560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D4EDAD0-1010-4D19-B272-12EBFBB825A5}"/>
              </a:ext>
            </a:extLst>
          </p:cNvPr>
          <p:cNvGrpSpPr/>
          <p:nvPr/>
        </p:nvGrpSpPr>
        <p:grpSpPr>
          <a:xfrm>
            <a:off x="6722478" y="1660704"/>
            <a:ext cx="2057940" cy="1619818"/>
            <a:chOff x="6473217" y="1682835"/>
            <a:chExt cx="2057940" cy="16198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BC44D157-FE70-43F0-97DB-134294F4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3217" y="1682835"/>
              <a:ext cx="2057940" cy="14124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E7CE46AD-374A-4070-A761-4FC3F5F02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3424" b="11189"/>
            <a:stretch/>
          </p:blipFill>
          <p:spPr>
            <a:xfrm>
              <a:off x="6874859" y="3122674"/>
              <a:ext cx="1174860" cy="17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to connect different data commons’s brings up several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What’s driving the need for a Data Commons?</a:t>
            </a:r>
          </a:p>
          <a:p>
            <a:r>
              <a:rPr lang="en-US" smtClean="0"/>
              <a:t>Development of the Data Commons at NIH</a:t>
            </a:r>
          </a:p>
          <a:p>
            <a:r>
              <a:rPr lang="en-US" smtClean="0"/>
              <a:t>Current Data Commons Pilots</a:t>
            </a:r>
          </a:p>
          <a:p>
            <a:pPr lvl="1"/>
            <a:r>
              <a:rPr lang="en-US" smtClean="0"/>
              <a:t>Next steps</a:t>
            </a:r>
          </a:p>
          <a:p>
            <a:r>
              <a:rPr lang="en-US" smtClean="0"/>
              <a:t>Considerations &amp; Concluding Thoughts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16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data commons underlies big data analytics &amp;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How do we find data, software, standards?</a:t>
            </a:r>
          </a:p>
          <a:p>
            <a:r>
              <a:rPr lang="en-US" dirty="0" smtClean="0"/>
              <a:t>How can we make (large) data, annotations, software, metadata accessible?</a:t>
            </a:r>
          </a:p>
          <a:p>
            <a:r>
              <a:rPr lang="en-US" dirty="0" smtClean="0"/>
              <a:t>How do we reuse data, tools and standards?</a:t>
            </a:r>
          </a:p>
          <a:p>
            <a:r>
              <a:rPr lang="en-US" dirty="0" smtClean="0"/>
              <a:t>How do we make more data machine readable?</a:t>
            </a:r>
          </a:p>
          <a:p>
            <a:r>
              <a:rPr lang="en-US" dirty="0" smtClean="0"/>
              <a:t>How do we leverage existing digital technologies systems, infrastructures?</a:t>
            </a:r>
          </a:p>
          <a:p>
            <a:r>
              <a:rPr lang="en-US" dirty="0" smtClean="0"/>
              <a:t>How do we collaborate?</a:t>
            </a:r>
          </a:p>
          <a:p>
            <a:r>
              <a:rPr lang="en-US" dirty="0" smtClean="0"/>
              <a:t>How do we enable digital ecosystem?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42172" y="1744079"/>
            <a:ext cx="6429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2"/>
                </a:solidFill>
              </a:rPr>
              <a:t>NIH Data Commons</a:t>
            </a:r>
          </a:p>
        </p:txBody>
      </p:sp>
    </p:spTree>
    <p:extLst>
      <p:ext uri="{BB962C8B-B14F-4D97-AF65-F5344CB8AC3E}">
        <p14:creationId xmlns:p14="http://schemas.microsoft.com/office/powerpoint/2010/main" val="37626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The Data Commons Framework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49900" y="2136588"/>
            <a:ext cx="5590805" cy="4251853"/>
            <a:chOff x="1849901" y="1736761"/>
            <a:chExt cx="5079562" cy="3830745"/>
          </a:xfrm>
        </p:grpSpPr>
        <p:sp>
          <p:nvSpPr>
            <p:cNvPr id="5" name="Rectangle 4"/>
            <p:cNvSpPr/>
            <p:nvPr/>
          </p:nvSpPr>
          <p:spPr>
            <a:xfrm>
              <a:off x="1849901" y="5026547"/>
              <a:ext cx="4687622" cy="5409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Platform</a:t>
              </a:r>
              <a:r>
                <a:rPr lang="en-US" dirty="0"/>
                <a:t>: Cloud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849901" y="2975696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Services:  APIs, Containers, Indexing,   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849901" y="1736761"/>
              <a:ext cx="4687622" cy="4233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Software: Services &amp; Tools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9901" y="2526400"/>
              <a:ext cx="4687622" cy="449295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scientific analysis tools/workflows  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9901" y="3765830"/>
              <a:ext cx="4687622" cy="42335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9901" y="4121105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“Reference” Data Sets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9901" y="4427826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defined data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5298999" y="3100643"/>
              <a:ext cx="2994344" cy="2665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Digital Object Compliance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9901" y="2154749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store/User Interface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6922" y="3596534"/>
            <a:ext cx="8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PaaS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26922" y="2828365"/>
            <a:ext cx="870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SaaS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48818" y="5987369"/>
            <a:ext cx="71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IaaS</a:t>
            </a:r>
            <a:endParaRPr lang="en-US" sz="1400" dirty="0"/>
          </a:p>
        </p:txBody>
      </p:sp>
      <p:pic>
        <p:nvPicPr>
          <p:cNvPr id="20" name="Picture 19" descr="Screen Shot 2015-11-11 at 1.3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79" y="3511717"/>
            <a:ext cx="546827" cy="462370"/>
          </a:xfrm>
          <a:prstGeom prst="rect">
            <a:avLst/>
          </a:prstGeom>
        </p:spPr>
      </p:pic>
      <p:pic>
        <p:nvPicPr>
          <p:cNvPr id="27" name="Picture 26" descr="Screen Shot 2015-11-11 at 1.39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0" y="2752276"/>
            <a:ext cx="546826" cy="521510"/>
          </a:xfrm>
          <a:prstGeom prst="rect">
            <a:avLst/>
          </a:prstGeom>
        </p:spPr>
      </p:pic>
      <p:pic>
        <p:nvPicPr>
          <p:cNvPr id="28" name="Picture 27" descr="Screen Shot 2015-11-11 at 1.37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80" y="5859836"/>
            <a:ext cx="546826" cy="4669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897655" y="6637883"/>
            <a:ext cx="3086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6600"/>
                </a:solidFill>
              </a:rPr>
              <a:t>https://</a:t>
            </a:r>
            <a:r>
              <a:rPr lang="en-US" sz="1200" dirty="0" err="1">
                <a:solidFill>
                  <a:srgbClr val="FF6600"/>
                </a:solidFill>
              </a:rPr>
              <a:t>datascience.nih.gov</a:t>
            </a:r>
            <a:r>
              <a:rPr lang="en-US" sz="1200" dirty="0">
                <a:solidFill>
                  <a:srgbClr val="FF6600"/>
                </a:solidFill>
              </a:rPr>
              <a:t>/commons</a:t>
            </a:r>
          </a:p>
        </p:txBody>
      </p:sp>
    </p:spTree>
    <p:extLst>
      <p:ext uri="{BB962C8B-B14F-4D97-AF65-F5344CB8AC3E}">
        <p14:creationId xmlns:p14="http://schemas.microsoft.com/office/powerpoint/2010/main" val="9260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0006"/>
            <a:ext cx="8913813" cy="685800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Current Data Commons Pilots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7256" y="2743428"/>
            <a:ext cx="5763599" cy="942929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Explore feasibility of the Commons Framework </a:t>
            </a:r>
          </a:p>
          <a:p>
            <a:pPr marL="0" lvl="1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Facilitate collaboration and interoperability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5586" y="1493030"/>
            <a:ext cx="1751994" cy="69279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Reference Data Sets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2674" y="2865622"/>
            <a:ext cx="1751995" cy="72794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Commons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Framework Pilots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69789" y="5649997"/>
            <a:ext cx="1751994" cy="6844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Cloud Credit Model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9789" y="4315909"/>
            <a:ext cx="1751994" cy="72223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Resource Search &amp; Index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075650" y="3061215"/>
            <a:ext cx="7610476" cy="7927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/>
              <a:buChar char="•"/>
            </a:pPr>
            <a:endParaRPr lang="en-US" sz="13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667802" y="3927585"/>
            <a:ext cx="7122305" cy="7927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lvl="1" indent="0">
              <a:buNone/>
            </a:pPr>
            <a:endParaRPr lang="en-US" sz="1350" dirty="0">
              <a:solidFill>
                <a:schemeClr val="tx2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667224" y="4508466"/>
            <a:ext cx="7122305" cy="7927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350" dirty="0">
              <a:solidFill>
                <a:schemeClr val="tx2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517256" y="1431846"/>
            <a:ext cx="5938587" cy="792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Making large and/or high impact NIH funded data sets and tools accessible in the cloud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517256" y="4247323"/>
            <a:ext cx="5763599" cy="942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Developing Data and Software indexing methods</a:t>
            </a:r>
          </a:p>
          <a:p>
            <a:pPr marL="0" lvl="1" indent="0"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Leveraging BD2K Efforts: </a:t>
            </a:r>
            <a:r>
              <a:rPr lang="en-US" sz="1600" dirty="0" err="1">
                <a:solidFill>
                  <a:schemeClr val="tx2"/>
                </a:solidFill>
              </a:rPr>
              <a:t>bioCADDIE</a:t>
            </a:r>
            <a:r>
              <a:rPr lang="en-US" sz="1600" dirty="0">
                <a:solidFill>
                  <a:schemeClr val="tx2"/>
                </a:solidFill>
              </a:rPr>
              <a:t> and others.</a:t>
            </a:r>
          </a:p>
          <a:p>
            <a:pPr marL="0" lvl="1" indent="0"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Collaborating with external groups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517256" y="5649636"/>
            <a:ext cx="6012548" cy="942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Provide access to cloud (IaaS) and PaaS/SaaS via credits</a:t>
            </a:r>
          </a:p>
          <a:p>
            <a:pPr marL="0" lvl="1" indent="0">
              <a:buFont typeface="Wingdings 2" pitchFamily="18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Connecting credits to the grants system</a:t>
            </a:r>
          </a:p>
        </p:txBody>
      </p:sp>
    </p:spTree>
    <p:extLst>
      <p:ext uri="{BB962C8B-B14F-4D97-AF65-F5344CB8AC3E}">
        <p14:creationId xmlns:p14="http://schemas.microsoft.com/office/powerpoint/2010/main" val="775863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2862999" y="2130718"/>
            <a:ext cx="4850683" cy="3654206"/>
            <a:chOff x="1849901" y="1736761"/>
            <a:chExt cx="5079562" cy="3830745"/>
          </a:xfrm>
        </p:grpSpPr>
        <p:sp>
          <p:nvSpPr>
            <p:cNvPr id="49" name="Rectangle 48"/>
            <p:cNvSpPr/>
            <p:nvPr/>
          </p:nvSpPr>
          <p:spPr>
            <a:xfrm>
              <a:off x="1849901" y="5026547"/>
              <a:ext cx="4687622" cy="5409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Platform</a:t>
              </a:r>
              <a:r>
                <a:rPr lang="en-US" dirty="0"/>
                <a:t>: Cloud or HPC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49901" y="2975696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Services:  APIs, Containers, Indexing,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49901" y="1736761"/>
              <a:ext cx="4687622" cy="4233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Software: Services &amp; Tools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9901" y="2526400"/>
              <a:ext cx="4687622" cy="449295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scientific analysis tools/workflows   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49901" y="3765830"/>
              <a:ext cx="4687622" cy="42335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49901" y="4121105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“Reference” Data Sets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49901" y="4427826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defined 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298999" y="3100643"/>
              <a:ext cx="2994344" cy="2665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Digital Object Compliance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849901" y="2154749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store/User Interface</a:t>
              </a:r>
            </a:p>
          </p:txBody>
        </p:sp>
      </p:grp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0" y="571500"/>
            <a:ext cx="8913813" cy="1009556"/>
          </a:xfrm>
          <a:noFill/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Mapping to the Commons Framework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Large, High-Impact Datasets in the Cloud - Populating the Commons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122" y="4036503"/>
            <a:ext cx="2345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Large, High-Impact Data Sets in the Cloud</a:t>
            </a:r>
          </a:p>
        </p:txBody>
      </p:sp>
      <p:cxnSp>
        <p:nvCxnSpPr>
          <p:cNvPr id="38" name="Straight Arrow Connector 37"/>
          <p:cNvCxnSpPr>
            <a:endCxn id="55" idx="1"/>
          </p:cNvCxnSpPr>
          <p:nvPr/>
        </p:nvCxnSpPr>
        <p:spPr>
          <a:xfrm>
            <a:off x="2187146" y="4470125"/>
            <a:ext cx="675853" cy="7970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0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DD08A1-8BE3-4D5B-BC83-BBF9EA13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value datasets in commons pilot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A29E72-DA30-4D2A-AE72-40FD9D891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749"/>
            <a:ext cx="9144000" cy="38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7A9AEC2-801A-4321-AF18-B6A7228A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536" y="496993"/>
            <a:ext cx="5974211" cy="60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5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FD2D5F-370E-4B01-BC8F-A8678A0D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66" y="656698"/>
            <a:ext cx="3581669" cy="53796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B6EAFCE-02B3-4CA7-8165-1144F6B0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209" y="656698"/>
            <a:ext cx="4474335" cy="4017987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High value datasets in commons pilot: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GtEx</a:t>
            </a:r>
            <a:r>
              <a:rPr lang="en-US" dirty="0">
                <a:solidFill>
                  <a:schemeClr val="tx1"/>
                </a:solidFill>
              </a:rPr>
              <a:t> and TOPMED</a:t>
            </a:r>
          </a:p>
        </p:txBody>
      </p:sp>
    </p:spTree>
    <p:extLst>
      <p:ext uri="{BB962C8B-B14F-4D97-AF65-F5344CB8AC3E}">
        <p14:creationId xmlns:p14="http://schemas.microsoft.com/office/powerpoint/2010/main" val="334043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7B2414-6EE1-400E-B52C-6CF53008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54" y="807937"/>
            <a:ext cx="7320691" cy="52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1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0572AF-4C76-4364-995E-50D293A2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98"/>
            <a:ext cx="9144000" cy="46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9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317958"/>
            <a:ext cx="8913813" cy="914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chemeClr val="tx1"/>
                </a:solidFill>
              </a:rPr>
              <a:t>Proposed Components: </a:t>
            </a:r>
            <a:br>
              <a:rPr lang="en-US" sz="27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Large, High-Impact Datasets in the Cloud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6185"/>
            <a:ext cx="8761413" cy="5561815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7400" b="1" dirty="0"/>
              <a:t>Biomedical data resources and tools</a:t>
            </a:r>
            <a:r>
              <a:rPr lang="en-US" sz="7400" dirty="0"/>
              <a:t> 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sz="5500" dirty="0"/>
              <a:t>Support to migrate large, high-impact datasets and associated tools into multiple cloud providers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sz="5500" dirty="0"/>
              <a:t>Data and tools sets must be FAIR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endParaRPr lang="en-US" sz="4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7400" b="1" dirty="0"/>
              <a:t>Cloud Infrastructure</a:t>
            </a:r>
            <a:r>
              <a:rPr lang="en-US" sz="7400" dirty="0"/>
              <a:t>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5500" dirty="0"/>
              <a:t>Support for cloud storage and architectural engineering to support data and tools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endParaRPr lang="en-US" sz="4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7400" b="1" dirty="0"/>
              <a:t>Coordination</a:t>
            </a:r>
            <a:r>
              <a:rPr lang="en-US" sz="7400" dirty="0"/>
              <a:t>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4900" dirty="0"/>
              <a:t>Facilitate activities across the biomedical data resources and cloud providers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4900" dirty="0"/>
              <a:t>Development of market place/app store approaches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4900" dirty="0" err="1"/>
              <a:t>Auth</a:t>
            </a:r>
            <a:r>
              <a:rPr lang="en-US" sz="4900" dirty="0"/>
              <a:t>: Authorization &amp; Access controls 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sz="4900" dirty="0"/>
              <a:t>Tracking metrics (cost, usage etc.) and impact of the overall project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Arial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0" y="666750"/>
            <a:ext cx="8913813" cy="9144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b="1" dirty="0">
                <a:solidFill>
                  <a:schemeClr val="tx1"/>
                </a:solidFill>
              </a:rPr>
              <a:t>Framework:</a:t>
            </a:r>
            <a:br>
              <a:rPr lang="en-US" sz="27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Large, High-Impact Datasets in the Cloud - Populating the Commons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44993"/>
            <a:ext cx="8761413" cy="4675094"/>
          </a:xfrm>
        </p:spPr>
        <p:txBody>
          <a:bodyPr>
            <a:normAutofit/>
          </a:bodyPr>
          <a:lstStyle/>
          <a:p>
            <a:pPr marL="6350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000000"/>
                </a:solidFill>
              </a:rPr>
              <a:t>This pilot project will inform NIH on: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</a:rPr>
              <a:t>Which Clouds are most </a:t>
            </a:r>
            <a:r>
              <a:rPr lang="en-US" sz="2400" dirty="0"/>
              <a:t>functional, practical, and cost effective?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What is involved in moving data resources to the Cloud? 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What will it cost?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How to manage challenges associated with both open access and controlled access data?  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How do we find data and resources across clouds?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How do we compute across clouds?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2862999" y="2130718"/>
            <a:ext cx="4850683" cy="3654206"/>
            <a:chOff x="1849901" y="1736761"/>
            <a:chExt cx="5079562" cy="3830745"/>
          </a:xfrm>
        </p:grpSpPr>
        <p:sp>
          <p:nvSpPr>
            <p:cNvPr id="49" name="Rectangle 48"/>
            <p:cNvSpPr/>
            <p:nvPr/>
          </p:nvSpPr>
          <p:spPr>
            <a:xfrm>
              <a:off x="1849901" y="5026547"/>
              <a:ext cx="4687622" cy="5409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Platform</a:t>
              </a:r>
              <a:r>
                <a:rPr lang="en-US" dirty="0"/>
                <a:t>: Cloud or HPC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49901" y="2975696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Services:  APIs, Containers, Indexing,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49901" y="1736761"/>
              <a:ext cx="4687622" cy="4233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Software: Services &amp; Tools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9901" y="2526400"/>
              <a:ext cx="4687622" cy="449295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scientific analysis tools/workflows   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49901" y="3765830"/>
              <a:ext cx="4687622" cy="42335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49901" y="4121105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“Reference” Data Sets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49901" y="4427826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defined 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298999" y="3100643"/>
              <a:ext cx="2994344" cy="2665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Digital Object Compliance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849901" y="2154749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store/User Interface</a:t>
              </a:r>
            </a:p>
          </p:txBody>
        </p:sp>
      </p:grp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0" y="571500"/>
            <a:ext cx="8913813" cy="1009556"/>
          </a:xfrm>
          <a:noFill/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Mapping to the Commons Framework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Large, High-Impact Datasets in the Cloud - Populating the Commons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7516" y="3309275"/>
            <a:ext cx="254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Indexing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810086" y="3507713"/>
            <a:ext cx="798298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1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538" y="525396"/>
            <a:ext cx="8682501" cy="6063389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en-US" sz="3800" dirty="0">
                <a:solidFill>
                  <a:schemeClr val="tx1"/>
                </a:solidFill>
              </a:rPr>
              <a:t>	    			</a:t>
            </a:r>
            <a:br>
              <a:rPr lang="en-US" sz="3800" dirty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chemeClr val="tx1"/>
                </a:solidFill>
              </a:rPr>
              <a:t>The </a:t>
            </a:r>
            <a:r>
              <a:rPr lang="en-US" sz="3900" dirty="0">
                <a:solidFill>
                  <a:schemeClr val="tx1"/>
                </a:solidFill>
              </a:rPr>
              <a:t>Data Commons </a:t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>
                <a:solidFill>
                  <a:schemeClr val="tx1"/>
                </a:solidFill>
              </a:rPr>
              <a:t>	</a:t>
            </a:r>
            <a:r>
              <a:rPr lang="en-US" sz="3900" dirty="0" smtClean="0">
                <a:solidFill>
                  <a:schemeClr val="tx1"/>
                </a:solidFill>
              </a:rPr>
              <a:t>is </a:t>
            </a:r>
            <a:r>
              <a:rPr lang="en-US" sz="3900" dirty="0">
                <a:solidFill>
                  <a:schemeClr val="tx1"/>
                </a:solidFill>
              </a:rPr>
              <a:t>a framework </a:t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>
                <a:solidFill>
                  <a:schemeClr val="tx1"/>
                </a:solidFill>
              </a:rPr>
              <a:t>	</a:t>
            </a:r>
            <a:r>
              <a:rPr lang="en-US" sz="3900" dirty="0" smtClean="0">
                <a:solidFill>
                  <a:schemeClr val="tx1"/>
                </a:solidFill>
              </a:rPr>
              <a:t>that </a:t>
            </a:r>
            <a:r>
              <a:rPr lang="en-US" sz="3900" dirty="0">
                <a:solidFill>
                  <a:schemeClr val="tx1"/>
                </a:solidFill>
              </a:rPr>
              <a:t>supports </a:t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chemeClr val="tx1"/>
                </a:solidFill>
              </a:rPr>
              <a:t>FAIR </a:t>
            </a:r>
            <a:r>
              <a:rPr lang="en-US" sz="3900" dirty="0">
                <a:solidFill>
                  <a:schemeClr val="tx1"/>
                </a:solidFill>
              </a:rPr>
              <a:t>data access and sharing </a:t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chemeClr val="tx1"/>
                </a:solidFill>
              </a:rPr>
              <a:t>and</a:t>
            </a:r>
            <a:r>
              <a:rPr lang="en-US" sz="3900" dirty="0">
                <a:solidFill>
                  <a:schemeClr val="tx1"/>
                </a:solidFill>
              </a:rPr>
              <a:t/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chemeClr val="tx1"/>
                </a:solidFill>
              </a:rPr>
              <a:t>fosters </a:t>
            </a:r>
            <a:r>
              <a:rPr lang="en-US" sz="3900" dirty="0">
                <a:solidFill>
                  <a:schemeClr val="tx1"/>
                </a:solidFill>
              </a:rPr>
              <a:t>the development </a:t>
            </a:r>
            <a:br>
              <a:rPr lang="en-US" sz="3900" dirty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chemeClr val="tx1"/>
                </a:solidFill>
              </a:rPr>
              <a:t>of </a:t>
            </a:r>
            <a:r>
              <a:rPr lang="en-US" sz="3900" dirty="0">
                <a:solidFill>
                  <a:schemeClr val="tx1"/>
                </a:solidFill>
              </a:rPr>
              <a:t>a digital ecosystem</a:t>
            </a:r>
            <a:r>
              <a:rPr lang="en-US" sz="3800" dirty="0">
                <a:solidFill>
                  <a:schemeClr val="tx1"/>
                </a:solidFill>
              </a:rPr>
              <a:t/>
            </a:r>
            <a:br>
              <a:rPr lang="en-US" sz="3800" dirty="0">
                <a:solidFill>
                  <a:schemeClr val="tx1"/>
                </a:solidFill>
              </a:rPr>
            </a:br>
            <a:r>
              <a:rPr lang="en-US" sz="3800" dirty="0">
                <a:solidFill>
                  <a:schemeClr val="tx1"/>
                </a:solidFill>
              </a:rPr>
              <a:t/>
            </a:r>
            <a:br>
              <a:rPr lang="en-US" sz="3800" dirty="0">
                <a:solidFill>
                  <a:schemeClr val="tx1"/>
                </a:solidFill>
              </a:rPr>
            </a:br>
            <a:endParaRPr lang="en-US" sz="3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39983" y="5975421"/>
            <a:ext cx="2569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datascience.nih.gov</a:t>
            </a:r>
            <a:r>
              <a:rPr lang="en-US" sz="1200" dirty="0"/>
              <a:t>/commons</a:t>
            </a:r>
          </a:p>
        </p:txBody>
      </p:sp>
    </p:spTree>
    <p:extLst>
      <p:ext uri="{BB962C8B-B14F-4D97-AF65-F5344CB8AC3E}">
        <p14:creationId xmlns:p14="http://schemas.microsoft.com/office/powerpoint/2010/main" val="39254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dirty="0" smtClean="0"/>
              <a:t> available Cloud Pilot Platforms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37360"/>
            <a:ext cx="7796586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72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2862999" y="2130718"/>
            <a:ext cx="4850683" cy="3654206"/>
            <a:chOff x="1849901" y="1736761"/>
            <a:chExt cx="5079562" cy="3830745"/>
          </a:xfrm>
        </p:grpSpPr>
        <p:sp>
          <p:nvSpPr>
            <p:cNvPr id="49" name="Rectangle 48"/>
            <p:cNvSpPr/>
            <p:nvPr/>
          </p:nvSpPr>
          <p:spPr>
            <a:xfrm>
              <a:off x="1849901" y="5026547"/>
              <a:ext cx="4687622" cy="5409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Platform</a:t>
              </a:r>
              <a:r>
                <a:rPr lang="en-US" dirty="0"/>
                <a:t>: Cloud or HPC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49901" y="2975696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Services:  APIs, Containers, Indexing,   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49901" y="1736761"/>
              <a:ext cx="4687622" cy="4233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Software: Services &amp; Tools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9901" y="2526400"/>
              <a:ext cx="4687622" cy="449295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scientific analysis tools/workflows   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849901" y="3765830"/>
              <a:ext cx="4687622" cy="42335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849901" y="4121105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“Reference” Data Sets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49901" y="4427826"/>
              <a:ext cx="4687622" cy="303281"/>
            </a:xfrm>
            <a:prstGeom prst="rect">
              <a:avLst/>
            </a:prstGeom>
            <a:solidFill>
              <a:schemeClr val="accent2">
                <a:shade val="90000"/>
                <a:alpha val="49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 defined data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5298999" y="3100643"/>
              <a:ext cx="2994344" cy="2665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Digital Object Compliance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849901" y="2154749"/>
              <a:ext cx="4687622" cy="409170"/>
            </a:xfrm>
            <a:prstGeom prst="rect">
              <a:avLst/>
            </a:prstGeom>
            <a:solidFill>
              <a:schemeClr val="accent3">
                <a:shade val="90000"/>
                <a:alpha val="49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store/User Interface</a:t>
              </a:r>
            </a:p>
          </p:txBody>
        </p:sp>
      </p:grpSp>
      <p:sp>
        <p:nvSpPr>
          <p:cNvPr id="87" name="Title 1"/>
          <p:cNvSpPr>
            <a:spLocks noGrp="1"/>
          </p:cNvSpPr>
          <p:nvPr>
            <p:ph type="title"/>
          </p:nvPr>
        </p:nvSpPr>
        <p:spPr>
          <a:xfrm>
            <a:off x="0" y="571500"/>
            <a:ext cx="8913813" cy="1009556"/>
          </a:xfrm>
          <a:noFill/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Mapping to the Commons Framework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Large, High-Impact Datasets in the Cloud - Populating the Commons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244" y="5441347"/>
            <a:ext cx="254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Cloud architectures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477009" y="5621900"/>
            <a:ext cx="262749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1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 txBox="1">
            <a:spLocks/>
          </p:cNvSpPr>
          <p:nvPr/>
        </p:nvSpPr>
        <p:spPr bwMode="auto">
          <a:xfrm>
            <a:off x="990601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endParaRPr lang="en-US" sz="3200" b="1" dirty="0">
              <a:solidFill>
                <a:srgbClr val="FFFFFF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2000" y="1066800"/>
            <a:ext cx="8229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Unify across Core datasets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Make Use Cases for pilots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Running preloaded pipeline on TCGA data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Uploading and processing user data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Uploading and running custom algorithms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Serve both biologists and bioinformaticians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Find common Workflow Language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Common Workflow Language (CWL) is being considered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Make Docker containers run across platforms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For improved portability and reproducibility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Using emerging GA4GH standards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Calibri" pitchFamily="34" charset="0"/>
              </a:rPr>
              <a:t>Authorization and Authentication process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endParaRPr lang="en-US" sz="280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333399"/>
              </a:buClr>
              <a:buFont typeface="Arial"/>
              <a:buChar char="•"/>
              <a:defRPr/>
            </a:pPr>
            <a:endParaRPr lang="en-US" sz="28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830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r>
              <a:rPr lang="en-US" sz="3200" b="1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Challenges Common to all three Cloud Pilots </a:t>
            </a:r>
          </a:p>
        </p:txBody>
      </p:sp>
    </p:spTree>
    <p:extLst>
      <p:ext uri="{BB962C8B-B14F-4D97-AF65-F5344CB8AC3E}">
        <p14:creationId xmlns:p14="http://schemas.microsoft.com/office/powerpoint/2010/main" val="351183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439E94-B59F-4C8C-8850-A5F4BFFD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877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What makes big data ‘big’?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Building up V’s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5675AA-A7B3-4A4F-A0DC-CE34DE21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51" y="1222904"/>
            <a:ext cx="7225335" cy="54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52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 txBox="1">
            <a:spLocks/>
          </p:cNvSpPr>
          <p:nvPr/>
        </p:nvSpPr>
        <p:spPr bwMode="auto">
          <a:xfrm>
            <a:off x="990601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endParaRPr lang="en-US" sz="3200" b="1" dirty="0">
              <a:solidFill>
                <a:srgbClr val="FFFFFF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1323109"/>
            <a:ext cx="7620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PI: Gad Getz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Collaborators: University California Berkeley, University California Santa Cruz 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Platform: Google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Unique Technologies Used: ADAM/Spark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Tools Incorporated: Firehose 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Pilot Website: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hlinkClick r:id="rId3"/>
              </a:rPr>
              <a:t>http://firecloud.org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n-US" sz="220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r>
              <a:rPr lang="en-US" sz="3200" b="1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Broad Cloud Pilot </a:t>
            </a:r>
          </a:p>
        </p:txBody>
      </p:sp>
    </p:spTree>
    <p:extLst>
      <p:ext uri="{BB962C8B-B14F-4D97-AF65-F5344CB8AC3E}">
        <p14:creationId xmlns:p14="http://schemas.microsoft.com/office/powerpoint/2010/main" val="299822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5" t="12873" b="2371"/>
          <a:stretch/>
        </p:blipFill>
        <p:spPr bwMode="auto">
          <a:xfrm>
            <a:off x="657727" y="0"/>
            <a:ext cx="8067868" cy="684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33401" y="-76200"/>
            <a:ext cx="762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1" tIns="45706" rIns="91411" bIns="45706" numCol="1" spcCol="0" rtlCol="0" anchor="t" anchorCtr="0" compatLnSpc="1">
            <a:prstTxWarp prst="textNoShape">
              <a:avLst/>
            </a:prstTxWarp>
          </a:bodyPr>
          <a:lstStyle/>
          <a:p>
            <a:pPr defTabSz="91411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80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 txBox="1">
            <a:spLocks/>
          </p:cNvSpPr>
          <p:nvPr/>
        </p:nvSpPr>
        <p:spPr bwMode="auto">
          <a:xfrm>
            <a:off x="990601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endParaRPr lang="en-US" sz="3200" b="1" dirty="0">
              <a:solidFill>
                <a:srgbClr val="FFFFFF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1295401"/>
            <a:ext cx="7848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PI: Ilya Shmulevich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Collaborators: Google, SRA International 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Platform: Google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Unique Technologies Used: Google Genomics Platform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Tools Incorporated: Regulome explorer, Gene Spot</a:t>
            </a:r>
          </a:p>
          <a:p>
            <a:pPr marL="742722" lvl="2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Focus on interactive data visualization, exploration and analysis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Pilot Website: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hlinkClick r:id="rId3"/>
              </a:rPr>
              <a:t>http://cgc.systemsbiology.net/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endParaRPr lang="en-US" sz="2200" b="1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7848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r>
              <a:rPr lang="en-US" sz="3200" b="1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Institute for Systems Biology (ISB) Cloud Pilot </a:t>
            </a:r>
          </a:p>
        </p:txBody>
      </p:sp>
    </p:spTree>
    <p:extLst>
      <p:ext uri="{BB962C8B-B14F-4D97-AF65-F5344CB8AC3E}">
        <p14:creationId xmlns:p14="http://schemas.microsoft.com/office/powerpoint/2010/main" val="2188610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376058" y="1907"/>
            <a:ext cx="7809096" cy="4467267"/>
            <a:chOff x="838200" y="16030950"/>
            <a:chExt cx="20862252" cy="11934450"/>
          </a:xfrm>
        </p:grpSpPr>
        <p:sp>
          <p:nvSpPr>
            <p:cNvPr id="2" name="Rectangle 1"/>
            <p:cNvSpPr/>
            <p:nvPr/>
          </p:nvSpPr>
          <p:spPr bwMode="auto">
            <a:xfrm>
              <a:off x="838200" y="16611600"/>
              <a:ext cx="12725400" cy="11353800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335718" eaLnBrk="1" hangingPunct="1">
                <a:defRPr/>
              </a:pPr>
              <a:endParaRPr lang="en-US" sz="8500" kern="0" dirty="0">
                <a:solidFill>
                  <a:srgbClr val="000000"/>
                </a:solidFill>
                <a:latin typeface="Arial" pitchFamily="-109" charset="0"/>
                <a:ea typeface="MS PGothic" pitchFamily="34" charset="-128"/>
              </a:endParaRPr>
            </a:p>
          </p:txBody>
        </p:sp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2250400"/>
              <a:ext cx="12344402" cy="555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18440400"/>
              <a:ext cx="6879422" cy="447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0697" y="18468224"/>
              <a:ext cx="6806703" cy="4508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6611600"/>
              <a:ext cx="10058400" cy="2215640"/>
            </a:xfrm>
            <a:prstGeom prst="rect">
              <a:avLst/>
            </a:prstGeom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6030950"/>
              <a:ext cx="20862252" cy="58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6660" y="16034658"/>
              <a:ext cx="2766084" cy="580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 bwMode="auto">
            <a:xfrm>
              <a:off x="10972801" y="17427320"/>
              <a:ext cx="2590800" cy="1482980"/>
            </a:xfrm>
            <a:prstGeom prst="rect">
              <a:avLst/>
            </a:prstGeom>
            <a:solidFill>
              <a:srgbClr val="808080">
                <a:lumMod val="20000"/>
                <a:lumOff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335718" eaLnBrk="1" hangingPunct="1">
                <a:defRPr/>
              </a:pPr>
              <a:endParaRPr lang="en-US" sz="8500" kern="0" dirty="0">
                <a:solidFill>
                  <a:srgbClr val="000000"/>
                </a:solidFill>
                <a:latin typeface="Arial" pitchFamily="-109" charset="0"/>
                <a:ea typeface="MS PGothic" pitchFamily="34" charset="-128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6" y="1732776"/>
            <a:ext cx="4176185" cy="5201424"/>
          </a:xfrm>
          <a:prstGeom prst="rect">
            <a:avLst/>
          </a:prstGeom>
          <a:noFill/>
        </p:spPr>
        <p:txBody>
          <a:bodyPr wrap="square" lIns="91411" tIns="45706" rIns="91411" bIns="45706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prstClr val="black"/>
                </a:solidFill>
                <a:latin typeface="Calibri"/>
                <a:ea typeface="+mn-ea"/>
              </a:rPr>
              <a:t>Interactive tools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explore all tumors or a subset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define custom “cohorts”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focus on specific molecular data types or platforms</a:t>
            </a:r>
          </a:p>
          <a:p>
            <a:pPr marL="623696" lvl="1" indent="-16663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prstClr val="black"/>
                </a:solidFill>
                <a:latin typeface="Calibri"/>
                <a:ea typeface="+mn-ea"/>
              </a:rPr>
              <a:t>Programmatic access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REST APIs for Cloud Storage 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SQL-like queries for BigQuery </a:t>
            </a:r>
          </a:p>
          <a:p>
            <a:pPr marL="520544" lvl="1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GA4GH API for Google Genomics</a:t>
            </a:r>
            <a:endParaRPr lang="en-US" sz="2800">
              <a:solidFill>
                <a:prstClr val="black"/>
              </a:solidFill>
              <a:latin typeface="Calibri"/>
              <a:ea typeface="+mn-ea"/>
            </a:endParaRPr>
          </a:p>
          <a:p>
            <a:pPr marL="166637" indent="-16663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prstClr val="black"/>
              </a:solidFill>
              <a:latin typeface="Calibri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>
                <a:solidFill>
                  <a:prstClr val="black"/>
                </a:solidFill>
                <a:latin typeface="Calibri"/>
                <a:ea typeface="+mn-ea"/>
              </a:rPr>
              <a:t>Tutorials</a:t>
            </a:r>
          </a:p>
          <a:p>
            <a:pPr marL="520544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IPython notebooks </a:t>
            </a:r>
          </a:p>
          <a:p>
            <a:pPr marL="520544" indent="-177746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  <a:ea typeface="+mn-ea"/>
              </a:rPr>
              <a:t>RStudio (Rmd) files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295"/>
            <a:ext cx="4176184" cy="144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s://lh4.googleusercontent.com/hG1msJpjOaoWS8s7rkJTu5AgC9t26lJcfblA6KqkbXAtxkMPjF_sSLA9V4MRl46CgtgU9pXtWLp4qLUrwoOjmVl0K9b3bYWBhgV8oIUfFbEvyWxi6CxWnNKC6fLjFXDN_aR6IbPCT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6" y="4543027"/>
            <a:ext cx="2154495" cy="254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lh3.googleusercontent.com/xLGafGGwAeqc-5qPgwE7IWit79QcEkUz-s_v_sFaraeKTjEgC7WqoQ5XJ6bHsvDys4DyWEWZVUKAqstPjdnVrFt1y7591j8fmGqLkeYfs9mrfz-8AvWabrYh7TAu8rXs7wseB56fC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5175"/>
            <a:ext cx="2154472" cy="25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https://lh5.googleusercontent.com/zOivX6_k3KH2gr4_P6e2UlCRh1p5NkccxftjhvZW6I9r0eLXMKkwYS5QyBeNhME36nW6wJJq3tDy5BfjdnXp9D0kzdaxUEgYS0AokjPhP5kJorxMYtQMshn9JRq2YPwGu9l8HcKeC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35405"/>
            <a:ext cx="2601236" cy="25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-31750"/>
            <a:ext cx="9144000" cy="6889750"/>
          </a:xfrm>
          <a:prstGeom prst="rect">
            <a:avLst/>
          </a:prstGeom>
          <a:noFill/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8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 txBox="1">
            <a:spLocks/>
          </p:cNvSpPr>
          <p:nvPr/>
        </p:nvSpPr>
        <p:spPr bwMode="auto">
          <a:xfrm>
            <a:off x="990601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endParaRPr lang="en-US" sz="3200" b="1" dirty="0">
              <a:solidFill>
                <a:srgbClr val="FFFFFF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914400" y="1295400"/>
            <a:ext cx="8458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6" rIns="91411" bIns="45706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F011B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PI: Deniz Kural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Collaborators: None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Platform: Amazon Web Services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Unique Technologies Used: SBG platform 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Tools Incorporated: &gt; 30 public pipelines</a:t>
            </a:r>
          </a:p>
          <a:p>
            <a:pPr marL="742722" lvl="2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hlinkClick r:id="rId3"/>
              </a:rPr>
              <a:t>https://igor.sbgenomics.com/lab/public/pipelines/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marL="342796" lvl="1" indent="-342796">
              <a:buClr>
                <a:srgbClr val="333399"/>
              </a:buClr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Cloud Pilot Website: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  <a:hlinkClick r:id="rId4"/>
              </a:rPr>
              <a:t>http://www.cancergenomicscloud.org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b="1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Tx/>
              <a:buNone/>
              <a:defRPr/>
            </a:pP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85800" y="762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1" tIns="45706" rIns="91411" bIns="45706" anchor="ctr"/>
          <a:lstStyle/>
          <a:p>
            <a:r>
              <a:rPr lang="en-US" sz="3200" b="1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rPr>
              <a:t>Seven Bridges Genomics Cloud Pilot </a:t>
            </a:r>
          </a:p>
        </p:txBody>
      </p:sp>
    </p:spTree>
    <p:extLst>
      <p:ext uri="{BB962C8B-B14F-4D97-AF65-F5344CB8AC3E}">
        <p14:creationId xmlns:p14="http://schemas.microsoft.com/office/powerpoint/2010/main" val="249021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3" y="457200"/>
            <a:ext cx="8093427" cy="606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829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Challenges: NCI GDC and the Cloud Pilots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58982" y="2301473"/>
            <a:ext cx="78574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C0E3D"/>
                </a:solidFill>
                <a:latin typeface="Wingdings-Regular"/>
              </a:rPr>
              <a:t>§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get working groups together to build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common APIs</a:t>
            </a:r>
          </a:p>
          <a:p>
            <a:r>
              <a:rPr lang="en-US" dirty="0">
                <a:solidFill>
                  <a:srgbClr val="BC0E3D"/>
                </a:solidFill>
                <a:latin typeface="Wingdings-Regular"/>
              </a:rPr>
              <a:t>§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Have groups work with the Global Alliance for Genomics and Health (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GA4GH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) to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define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the next generation of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secure, flexible, meaningful,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interoperable, lightweight interfaces</a:t>
            </a:r>
          </a:p>
          <a:p>
            <a:r>
              <a:rPr lang="en-US" dirty="0">
                <a:solidFill>
                  <a:srgbClr val="BC0E3D"/>
                </a:solidFill>
                <a:latin typeface="Wingdings-Regular"/>
              </a:rPr>
              <a:t>§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have groups competing on the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implementation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, collaborating on the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interface</a:t>
            </a:r>
          </a:p>
          <a:p>
            <a:r>
              <a:rPr lang="en-US" dirty="0">
                <a:solidFill>
                  <a:srgbClr val="BC0E3D"/>
                </a:solidFill>
                <a:latin typeface="Wingdings-Regular"/>
              </a:rPr>
              <a:t>§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Aligning with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NIH BD2K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Program and serving as a part of the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NIH</a:t>
            </a:r>
          </a:p>
          <a:p>
            <a:r>
              <a:rPr lang="en-US" b="1" dirty="0">
                <a:solidFill>
                  <a:srgbClr val="000000"/>
                </a:solidFill>
                <a:latin typeface="Arial-BoldMT"/>
              </a:rPr>
              <a:t>Commons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and working toward shared goals of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FAIR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(Findable,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Accessible, Interoperable, Reusable)</a:t>
            </a:r>
          </a:p>
          <a:p>
            <a:r>
              <a:rPr lang="en-US" dirty="0">
                <a:solidFill>
                  <a:srgbClr val="BC0E3D"/>
                </a:solidFill>
                <a:latin typeface="Wingdings-Regular"/>
              </a:rPr>
              <a:t>§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have groups exploring and defining </a:t>
            </a:r>
            <a:r>
              <a:rPr lang="en-US" b="1" dirty="0">
                <a:solidFill>
                  <a:srgbClr val="000000"/>
                </a:solidFill>
                <a:latin typeface="Arial-BoldMT"/>
              </a:rPr>
              <a:t>sustainable precision medicine information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Cloud pilot requirements: 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2205037"/>
            <a:ext cx="6619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9557"/>
            <a:ext cx="9144000" cy="3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13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4269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 of providers: public vs private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865869"/>
            <a:ext cx="77057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5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3F6D1-20DC-49F7-8A8E-A2F1FC8D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716"/>
            <a:ext cx="8913813" cy="914400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Big Data: mostly unstructured data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https://www.slideshare.net/CiscoCanada/big-data-architecture-and-deployment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EC8F20-9F9A-4683-9005-887F4FF3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96" y="1404731"/>
            <a:ext cx="9064036" cy="49828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255E80-41B4-41E3-9F79-B2295714AD19}"/>
              </a:ext>
            </a:extLst>
          </p:cNvPr>
          <p:cNvSpPr txBox="1"/>
          <p:nvPr/>
        </p:nvSpPr>
        <p:spPr>
          <a:xfrm>
            <a:off x="902678" y="1206471"/>
            <a:ext cx="846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</a:t>
            </a:r>
            <a:r>
              <a:rPr lang="en-US" sz="1200" dirty="0">
                <a:solidFill>
                  <a:srgbClr val="FF0000"/>
                </a:solidFill>
              </a:rPr>
              <a:t>zettabyte</a:t>
            </a:r>
            <a:r>
              <a:rPr lang="en-US" sz="1200" dirty="0"/>
              <a:t> is one sextillion (one long scale </a:t>
            </a:r>
            <a:r>
              <a:rPr lang="en-US" sz="1200" dirty="0" err="1"/>
              <a:t>trilliard</a:t>
            </a:r>
            <a:r>
              <a:rPr lang="en-US" sz="1200" dirty="0"/>
              <a:t>) bytes. The unit symbol is ZB. 1 ZB = </a:t>
            </a:r>
            <a:r>
              <a:rPr lang="en-US" sz="1200" b="1" dirty="0"/>
              <a:t>1000</a:t>
            </a:r>
            <a:r>
              <a:rPr lang="en-US" sz="1200" b="1" baseline="30000" dirty="0"/>
              <a:t>7</a:t>
            </a:r>
            <a:r>
              <a:rPr lang="en-US" sz="1200" b="1" dirty="0"/>
              <a:t>bytes</a:t>
            </a:r>
            <a:r>
              <a:rPr lang="en-US" sz="1200" dirty="0"/>
              <a:t> = 10</a:t>
            </a:r>
            <a:r>
              <a:rPr lang="en-US" sz="1200" b="1" baseline="30000" dirty="0"/>
              <a:t>21</a:t>
            </a:r>
            <a:r>
              <a:rPr lang="en-US" sz="1200" b="1" dirty="0"/>
              <a:t>bytes</a:t>
            </a:r>
            <a:r>
              <a:rPr lang="en-US" sz="1200" dirty="0"/>
              <a:t> = 1000000000000000000</a:t>
            </a:r>
            <a:r>
              <a:rPr lang="en-US" sz="1200" b="1" dirty="0"/>
              <a:t>000bytes</a:t>
            </a:r>
            <a:r>
              <a:rPr lang="en-US" sz="1200" dirty="0"/>
              <a:t> = 1000exabytes = 1millionpetabytes = 1billionterabytes = </a:t>
            </a:r>
            <a:r>
              <a:rPr lang="en-US" sz="1200" dirty="0">
                <a:solidFill>
                  <a:srgbClr val="FF0000"/>
                </a:solidFill>
              </a:rPr>
              <a:t>1trilliongigabytes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6426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9240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Landscape of providers: public vs private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8" y="1828394"/>
            <a:ext cx="76676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782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FB896-EA04-4D71-8CD0-0AA0BD38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6656"/>
            <a:ext cx="8913813" cy="914400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Cloud delivery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67ACB2-9272-40A3-A6ED-91B3F4F7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905335"/>
            <a:ext cx="80962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03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2BD25E-F1B7-4B73-8F9A-B7D5BD4F2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986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end-game: when everything </a:t>
            </a:r>
            <a:r>
              <a:rPr lang="en-US" dirty="0" err="1">
                <a:solidFill>
                  <a:schemeClr val="tx1"/>
                </a:solidFill>
              </a:rPr>
              <a:t>fals</a:t>
            </a:r>
            <a:r>
              <a:rPr lang="en-US" dirty="0">
                <a:solidFill>
                  <a:schemeClr val="tx1"/>
                </a:solidFill>
              </a:rPr>
              <a:t> into place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363BF6-CB62-448E-BA03-F3039B60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8" y="1843790"/>
            <a:ext cx="7425308" cy="4645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B4F8BC-1058-490F-862D-6D37945C37E3}"/>
              </a:ext>
            </a:extLst>
          </p:cNvPr>
          <p:cNvSpPr txBox="1"/>
          <p:nvPr/>
        </p:nvSpPr>
        <p:spPr>
          <a:xfrm>
            <a:off x="6598860" y="5160740"/>
            <a:ext cx="2545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Which is connected to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2798817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0633EF-F591-4F23-A623-9AD4C6D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3" y="475958"/>
            <a:ext cx="7945657" cy="61836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7346771D-C54C-4C30-994A-E45087E58896}"/>
              </a:ext>
            </a:extLst>
          </p:cNvPr>
          <p:cNvSpPr/>
          <p:nvPr/>
        </p:nvSpPr>
        <p:spPr>
          <a:xfrm>
            <a:off x="2047741" y="2884867"/>
            <a:ext cx="1429555" cy="16742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57178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7148BF-6BDD-4CEB-93F0-B867619E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968"/>
            <a:ext cx="9144000" cy="54740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95B28D3F-3723-4C84-AB0B-2C94B1D2BA28}"/>
              </a:ext>
            </a:extLst>
          </p:cNvPr>
          <p:cNvSpPr/>
          <p:nvPr/>
        </p:nvSpPr>
        <p:spPr>
          <a:xfrm>
            <a:off x="90152" y="1793382"/>
            <a:ext cx="1854558" cy="26111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8873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08A0AE-01E2-40B2-9FCD-ADC42EED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5" y="0"/>
            <a:ext cx="8461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26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766967-5299-4425-81F2-B9055117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2" y="0"/>
            <a:ext cx="850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D778CD-A448-4970-8047-BC73B447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9912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Sustainability: does the research community use the resources? Only if potential end-users are trained well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75E58E-65E9-4997-AFB4-75FC5DB5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9384"/>
            <a:ext cx="9144000" cy="45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7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6F2AAF-3BFA-4135-A4D9-76DD73EBB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62" y="461962"/>
            <a:ext cx="7610476" cy="944807"/>
          </a:xfrm>
        </p:spPr>
        <p:txBody>
          <a:bodyPr/>
          <a:lstStyle/>
          <a:p>
            <a:r>
              <a:rPr lang="en-US" dirty="0"/>
              <a:t>As comparison, </a:t>
            </a:r>
            <a:r>
              <a:rPr lang="en-US" dirty="0" err="1"/>
              <a:t>RNAseq</a:t>
            </a:r>
            <a:r>
              <a:rPr lang="en-US" dirty="0"/>
              <a:t> samples are in the order of magnitude of GB’s, similar to exome sequencing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D8DD9F-65DC-4772-92C7-9FF7741B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769"/>
            <a:ext cx="9144000" cy="50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7D6D1E2-B664-484A-AF06-9E98F998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29177" cy="3587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A12CF2A-324C-4627-AE5A-CC823AA0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177" y="1"/>
            <a:ext cx="3314823" cy="34985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3EBACF-C08C-4F69-BB05-E0F4DA57C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8574"/>
            <a:ext cx="3475521" cy="3124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5B9C3DA-9A5C-4501-8F25-FD49CBD02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1419" y="3879829"/>
            <a:ext cx="5742581" cy="235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4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E54425-8FF3-4B27-8104-25DB420B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only size matters: 6 V’s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925D9A-0FAC-416E-BF98-6A82EBF4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" y="1470990"/>
            <a:ext cx="8974343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9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5CF495-0659-4337-AA5E-DEA8B4FF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456"/>
            <a:ext cx="8913813" cy="914400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Where we want to go: The need for metadata / standardization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613166-4013-4C5A-B7F9-428252404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9" y="1474387"/>
            <a:ext cx="8397911" cy="51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417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4963</TotalTime>
  <Words>1542</Words>
  <Application>Microsoft Macintosh PowerPoint</Application>
  <PresentationFormat>On-screen Show (4:3)</PresentationFormat>
  <Paragraphs>320</Paragraphs>
  <Slides>57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 Narrow</vt:lpstr>
      <vt:lpstr>Arial-BoldMT</vt:lpstr>
      <vt:lpstr>ArialMT</vt:lpstr>
      <vt:lpstr>Calibri</vt:lpstr>
      <vt:lpstr>Calibri Light</vt:lpstr>
      <vt:lpstr>Futura Md BT</vt:lpstr>
      <vt:lpstr>MS PGothic</vt:lpstr>
      <vt:lpstr>msgothic</vt:lpstr>
      <vt:lpstr>Wingdings</vt:lpstr>
      <vt:lpstr>Wingdings 2</vt:lpstr>
      <vt:lpstr>Wingdings-Regular</vt:lpstr>
      <vt:lpstr>Arial</vt:lpstr>
      <vt:lpstr>Retrospect</vt:lpstr>
      <vt:lpstr>What is big data? RNAseq in the context of big data</vt:lpstr>
      <vt:lpstr>Your ability to do something with the data creates a gap</vt:lpstr>
      <vt:lpstr>PowerPoint Presentation</vt:lpstr>
      <vt:lpstr>What makes big data ‘big’? Building up V’s</vt:lpstr>
      <vt:lpstr>Big Data: mostly unstructured data https://www.slideshare.net/CiscoCanada/big-data-architecture-and-deployment</vt:lpstr>
      <vt:lpstr>PowerPoint Presentation</vt:lpstr>
      <vt:lpstr>PowerPoint Presentation</vt:lpstr>
      <vt:lpstr>Not only size matters: 6 V’s </vt:lpstr>
      <vt:lpstr>Where we want to go: The need for metadata / standardization</vt:lpstr>
      <vt:lpstr>What is needed for integration?</vt:lpstr>
      <vt:lpstr>Making things comparable and easily convertible https://milebehind.wordpress.com/tag/u-s-customary-units/</vt:lpstr>
      <vt:lpstr>Technology updates: what is the current state of the art?</vt:lpstr>
      <vt:lpstr>The need for a common reference is required for reproducibility</vt:lpstr>
      <vt:lpstr>When is genomic data harmonized? Pipeline standardization</vt:lpstr>
      <vt:lpstr>When is genomic data harmonized? Pipeline standardization in CWL: GA4GH</vt:lpstr>
      <vt:lpstr>PowerPoint Presentation</vt:lpstr>
      <vt:lpstr>PowerPoint Presentation</vt:lpstr>
      <vt:lpstr>Toil enables reproducible, open source, big biomedical data analyses</vt:lpstr>
      <vt:lpstr>Toil enables reproducible, open source, big biomedical data analyses</vt:lpstr>
      <vt:lpstr>Toil enables reproducible, open source, big biomedical data analyses</vt:lpstr>
      <vt:lpstr>Rail-RNA to align 666 RNA-seq samples from the GEUVADIS project on Amazon Web Services in 12 hours for US$0.69 per sample</vt:lpstr>
      <vt:lpstr>One example Genomic Data Harmonization by a genomic data commons</vt:lpstr>
      <vt:lpstr>Multiple Data Commons’ are in existence</vt:lpstr>
      <vt:lpstr>How to connect different data commons’s brings up several questions</vt:lpstr>
      <vt:lpstr>A data commons underlies big data analytics &amp; data science</vt:lpstr>
      <vt:lpstr>The Data Commons Framework</vt:lpstr>
      <vt:lpstr>Current Data Commons Pilots</vt:lpstr>
      <vt:lpstr>Mapping to the Commons Framework Large, High-Impact Datasets in the Cloud - Populating the Commons</vt:lpstr>
      <vt:lpstr>High value datasets in commons pilot</vt:lpstr>
      <vt:lpstr>High value datasets in commons pilot: GtEx and TOPMED</vt:lpstr>
      <vt:lpstr>PowerPoint Presentation</vt:lpstr>
      <vt:lpstr>PowerPoint Presentation</vt:lpstr>
      <vt:lpstr>Proposed Components:  Large, High-Impact Datasets in the Cloud </vt:lpstr>
      <vt:lpstr>Framework: Large, High-Impact Datasets in the Cloud - Populating the Commons </vt:lpstr>
      <vt:lpstr>Mapping to the Commons Framework Large, High-Impact Datasets in the Cloud - Populating the Commons</vt:lpstr>
      <vt:lpstr>         The Data Commons   is a framework   that supports  FAIR data access and sharing  and fosters the development  of a digital ecosystem  </vt:lpstr>
      <vt:lpstr>Three available Cloud Pilot Platforms</vt:lpstr>
      <vt:lpstr>Mapping to the Commons Framework Large, High-Impact Datasets in the Cloud - Populating the Commons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 NCI GDC and the Cloud Pilots</vt:lpstr>
      <vt:lpstr>Cloud pilot requirements: challenges</vt:lpstr>
      <vt:lpstr>Challenges</vt:lpstr>
      <vt:lpstr>Landscape of providers: public vs private</vt:lpstr>
      <vt:lpstr>Landscape of providers: public vs private</vt:lpstr>
      <vt:lpstr>Cloud delivery model </vt:lpstr>
      <vt:lpstr>The end-game: when everything fals into place</vt:lpstr>
      <vt:lpstr>PowerPoint Presentation</vt:lpstr>
      <vt:lpstr>PowerPoint Presentation</vt:lpstr>
      <vt:lpstr>PowerPoint Presentation</vt:lpstr>
      <vt:lpstr>PowerPoint Presentation</vt:lpstr>
      <vt:lpstr>Sustainability: does the research community use the resources? Only if potential end-users are trained well …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Commons  - Implementation Plans 2017-</dc:title>
  <dc:creator>Leerkes, Maarten (NIH/NHLBI) [E]</dc:creator>
  <cp:lastModifiedBy>Squires, Richard (NIH/NIAID) [C]</cp:lastModifiedBy>
  <cp:revision>304</cp:revision>
  <dcterms:modified xsi:type="dcterms:W3CDTF">2017-09-06T00:26:21Z</dcterms:modified>
</cp:coreProperties>
</file>